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44" autoAdjust="0"/>
    <p:restoredTop sz="94709" autoAdjust="0"/>
  </p:normalViewPr>
  <p:slideViewPr>
    <p:cSldViewPr>
      <p:cViewPr varScale="1">
        <p:scale>
          <a:sx n="66" d="100"/>
          <a:sy n="66" d="100"/>
        </p:scale>
        <p:origin x="-594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22 Rectángulo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23 Rectángulo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24 Rectángulo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25 Rectángulo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26 Rectángulo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29 Rectángulo redondeado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30 Rectángulo redondeado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Rectángulo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Rectángulo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7A847CFC-816F-41D0-AAC0-9BF4FEBC753E}" type="datetimeFigureOut">
              <a:rPr lang="es-ES" smtClean="0"/>
              <a:pPr/>
              <a:t>19/05/2010</a:t>
            </a:fld>
            <a:endParaRPr lang="es-ES" dirty="0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s-ES" dirty="0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19/05/2010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19/05/2010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19/05/2010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19/05/2010</a:t>
            </a:fld>
            <a:endParaRPr lang="es-E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19/05/2010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6" name="25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A847CFC-816F-41D0-AAC0-9BF4FEBC753E}" type="datetimeFigureOut">
              <a:rPr lang="es-ES" smtClean="0"/>
              <a:pPr/>
              <a:t>19/05/2010</a:t>
            </a:fld>
            <a:endParaRPr lang="es-ES" dirty="0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 dirty="0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E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7A847CFC-816F-41D0-AAC0-9BF4FEBC753E}" type="datetimeFigureOut">
              <a:rPr lang="es-ES" smtClean="0"/>
              <a:pPr/>
              <a:t>19/05/2010</a:t>
            </a:fld>
            <a:endParaRPr lang="es-E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s-E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19/05/2010</a:t>
            </a:fld>
            <a:endParaRPr lang="es-ES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19/05/2010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19/05/2010</a:t>
            </a:fld>
            <a:endParaRPr lang="es-E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27 Rectángulo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28 Rectángulo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29 Rectángulo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30 Rectángulo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31 Rectángulo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32 Rectángulo redondeado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33 Rectángulo redondeado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34 Rectángulo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35 Rectángulo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36 Rectángulo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37 Rectángulo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38 Rectángulo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39 Rectángulo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7A847CFC-816F-41D0-AAC0-9BF4FEBC753E}" type="datetimeFigureOut">
              <a:rPr lang="es-ES" smtClean="0"/>
              <a:pPr/>
              <a:t>19/05/2010</a:t>
            </a:fld>
            <a:endParaRPr lang="es-ES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s-ES" dirty="0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Documents%20and%20Settings\Usuario\Escritorio\YouTube-%20Beat%20it%20solo%20-%20E.%20Van%20Halen.avi" TargetMode="Externa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video" Target="file:///C:\Documents%20and%20Settings\Usuario\Escritorio\YouTube-Guitarra%2012%20Cuerdas.avi" TargetMode="External"/><Relationship Id="rId7" Type="http://schemas.openxmlformats.org/officeDocument/2006/relationships/image" Target="../media/image12.png"/><Relationship Id="rId2" Type="http://schemas.openxmlformats.org/officeDocument/2006/relationships/video" Target="file:///C:\Documents%20and%20Settings\Usuario\Escritorio\YouTube-%20marioneta%20y%20guitarrista.avi" TargetMode="External"/><Relationship Id="rId1" Type="http://schemas.openxmlformats.org/officeDocument/2006/relationships/video" Target="file:///C:\Documents%20and%20Settings\Usuario\Escritorio\YouTube-%20Simpsons.avi" TargetMode="External"/><Relationship Id="rId6" Type="http://schemas.openxmlformats.org/officeDocument/2006/relationships/image" Target="../media/image15.png"/><Relationship Id="rId5" Type="http://schemas.openxmlformats.org/officeDocument/2006/relationships/slideLayout" Target="../slideLayouts/slideLayout2.xml"/><Relationship Id="rId4" Type="http://schemas.openxmlformats.org/officeDocument/2006/relationships/video" Target="file:///C:\Documents%20and%20Settings\Usuario\Escritorio\YouTube-%20Paco%20de%20Lucia%20-%20Entre%20dos%20aguas%201976%20full%20video.avi" TargetMode="External"/><Relationship Id="rId9" Type="http://schemas.openxmlformats.org/officeDocument/2006/relationships/image" Target="../media/image1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video" Target="file:///C:\Documents%20and%20Settings\Usuario\Escritorio\YouTube-%20Celtic%20Harp%20Sarah%20Deere-Jones.avi" TargetMode="External"/><Relationship Id="rId1" Type="http://schemas.openxmlformats.org/officeDocument/2006/relationships/video" Target="file:///C:\Documents%20and%20Settings\Usuario\Escritorio\YouTube-%20Qu%20Nio%20es%20este%20Greensleeves.avi" TargetMode="External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Documents%20and%20Settings\Usuario\Escritorio\YouTube-%20El%20arpa%20instrumento%20de%20ngeles.avi" TargetMode="External"/><Relationship Id="rId4" Type="http://schemas.openxmlformats.org/officeDocument/2006/relationships/image" Target="../media/image21.gi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Documents%20and%20Settings\Usuario\Escritorio\YouTube-%20Manuel%20de%20Falla%20-%20Danza%20de%20la%20Molinera%20-%20%20La%20Orden%20de%20la%20Terraza.avi" TargetMode="External"/><Relationship Id="rId4" Type="http://schemas.openxmlformats.org/officeDocument/2006/relationships/image" Target="../media/image2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Documents%20and%20Settings\Usuario\Escritorio\YouTube-%20Sultans%20of%20Swing%20-%20guitarra%20espaola.avi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a-ES" dirty="0" smtClean="0">
                <a:latin typeface="Bradley Hand ITC" pitchFamily="66" charset="0"/>
              </a:rPr>
              <a:t>FAMILIA D’INSTRUMENTS</a:t>
            </a:r>
            <a:endParaRPr lang="ca-ES" dirty="0">
              <a:latin typeface="Bradley Hand ITC" pitchFamily="66" charset="0"/>
            </a:endParaRPr>
          </a:p>
        </p:txBody>
      </p:sp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a-ES" sz="5400" dirty="0" smtClean="0"/>
              <a:t>LA CORDA</a:t>
            </a:r>
            <a:endParaRPr lang="ca-ES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a-ES" dirty="0" smtClean="0"/>
              <a:t>La guitarra elèctrica...</a:t>
            </a:r>
            <a:endParaRPr lang="ca-ES" dirty="0"/>
          </a:p>
        </p:txBody>
      </p:sp>
      <p:pic>
        <p:nvPicPr>
          <p:cNvPr id="6" name="YouTube- Beat it solo - E. Van Halen.avi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3048000" y="3268663"/>
            <a:ext cx="3048000" cy="2286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50583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dirty="0" smtClean="0"/>
              <a:t>Curiositats …</a:t>
            </a:r>
            <a:endParaRPr lang="ca-ES" dirty="0"/>
          </a:p>
        </p:txBody>
      </p:sp>
      <p:pic>
        <p:nvPicPr>
          <p:cNvPr id="4" name="YouTube- Simpsons.avi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6" cstate="print"/>
          <a:stretch>
            <a:fillRect/>
          </a:stretch>
        </p:blipFill>
        <p:spPr>
          <a:xfrm>
            <a:off x="1500166" y="2500306"/>
            <a:ext cx="2286016" cy="1714512"/>
          </a:xfrm>
          <a:prstGeom prst="rect">
            <a:avLst/>
          </a:prstGeom>
        </p:spPr>
      </p:pic>
      <p:pic>
        <p:nvPicPr>
          <p:cNvPr id="6" name="YouTube- marioneta y guitarrista.avi">
            <a:hlinkClick r:id="" action="ppaction://media"/>
          </p:cNvPr>
          <p:cNvPicPr>
            <a:picLocks noRot="1" noChangeAspect="1"/>
          </p:cNvPicPr>
          <p:nvPr>
            <a:videoFile r:link="rId2"/>
          </p:nvPr>
        </p:nvPicPr>
        <p:blipFill>
          <a:blip r:embed="rId7" cstate="print"/>
          <a:stretch>
            <a:fillRect/>
          </a:stretch>
        </p:blipFill>
        <p:spPr>
          <a:xfrm>
            <a:off x="5572132" y="2428868"/>
            <a:ext cx="2190765" cy="1643074"/>
          </a:xfrm>
          <a:prstGeom prst="rect">
            <a:avLst/>
          </a:prstGeom>
        </p:spPr>
      </p:pic>
      <p:pic>
        <p:nvPicPr>
          <p:cNvPr id="7" name="YouTube-Guitarra 12 Cuerdas.avi">
            <a:hlinkClick r:id="" action="ppaction://media"/>
          </p:cNvPr>
          <p:cNvPicPr>
            <a:picLocks noRot="1" noChangeAspect="1"/>
          </p:cNvPicPr>
          <p:nvPr>
            <a:videoFile r:link="rId3"/>
          </p:nvPr>
        </p:nvPicPr>
        <p:blipFill>
          <a:blip r:embed="rId8" cstate="print"/>
          <a:stretch>
            <a:fillRect/>
          </a:stretch>
        </p:blipFill>
        <p:spPr>
          <a:xfrm>
            <a:off x="1571604" y="4429132"/>
            <a:ext cx="2190765" cy="1643074"/>
          </a:xfrm>
          <a:prstGeom prst="rect">
            <a:avLst/>
          </a:prstGeom>
        </p:spPr>
      </p:pic>
      <p:pic>
        <p:nvPicPr>
          <p:cNvPr id="8" name="YouTube- Paco de Lucia - Entre dos aguas 1976 full video.avi">
            <a:hlinkClick r:id="" action="ppaction://media"/>
          </p:cNvPr>
          <p:cNvPicPr>
            <a:picLocks noRot="1" noChangeAspect="1"/>
          </p:cNvPicPr>
          <p:nvPr>
            <a:videoFile r:link="rId4"/>
          </p:nvPr>
        </p:nvPicPr>
        <p:blipFill>
          <a:blip r:embed="rId9" cstate="print"/>
          <a:stretch>
            <a:fillRect/>
          </a:stretch>
        </p:blipFill>
        <p:spPr>
          <a:xfrm>
            <a:off x="5238755" y="4214818"/>
            <a:ext cx="2476516" cy="18573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98200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98200"/>
                            </p:stCondLst>
                            <p:childTnLst>
                              <p:par>
                                <p:cTn id="8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9" dur="383865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82065"/>
                            </p:stCondLst>
                            <p:childTnLst>
                              <p:par>
                                <p:cTn id="11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3747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19536"/>
                            </p:stCondLst>
                            <p:childTnLst>
                              <p:par>
                                <p:cTn id="14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5" dur="1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1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21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2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video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27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video>
              <p:cMediaNode>
                <p:cTn id="2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video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33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video>
              <p:cMediaNode>
                <p:cTn id="3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video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39" dur="1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dirty="0" smtClean="0"/>
              <a:t>El arpa...</a:t>
            </a:r>
            <a:endParaRPr lang="ca-ES" dirty="0"/>
          </a:p>
        </p:txBody>
      </p:sp>
      <p:pic>
        <p:nvPicPr>
          <p:cNvPr id="6" name="YouTube- Qu Nio es este Greensleeves.avi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785786" y="3000372"/>
            <a:ext cx="3048000" cy="2286000"/>
          </a:xfrm>
          <a:prstGeom prst="rect">
            <a:avLst/>
          </a:prstGeom>
        </p:spPr>
      </p:pic>
      <p:pic>
        <p:nvPicPr>
          <p:cNvPr id="7" name="YouTube- Celtic Harp Sarah Deere-Jones.avi">
            <a:hlinkClick r:id="" action="ppaction://media"/>
          </p:cNvPr>
          <p:cNvPicPr>
            <a:picLocks noRot="1" noChangeAspect="1"/>
          </p:cNvPicPr>
          <p:nvPr>
            <a:videoFile r:link="rId2"/>
          </p:nvPr>
        </p:nvPicPr>
        <p:blipFill>
          <a:blip r:embed="rId5" cstate="print"/>
          <a:stretch>
            <a:fillRect/>
          </a:stretch>
        </p:blipFill>
        <p:spPr>
          <a:xfrm>
            <a:off x="5072066" y="3000372"/>
            <a:ext cx="3048000" cy="2286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67765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67765"/>
                            </p:stCondLst>
                            <p:childTnLst>
                              <p:par>
                                <p:cTn id="8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9" dur="98480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1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video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5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video>
              <p:cMediaNode>
                <p:cTn id="1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video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21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dirty="0" smtClean="0"/>
              <a:t>El arpa te 46 cordes…</a:t>
            </a:r>
            <a:endParaRPr lang="ca-ES" dirty="0"/>
          </a:p>
        </p:txBody>
      </p:sp>
      <p:pic>
        <p:nvPicPr>
          <p:cNvPr id="6" name="YouTube- El arpa instrumento de ngeles.avi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4714876" y="3000372"/>
            <a:ext cx="3048000" cy="2286000"/>
          </a:xfrm>
          <a:prstGeom prst="rect">
            <a:avLst/>
          </a:prstGeom>
        </p:spPr>
      </p:pic>
      <p:pic>
        <p:nvPicPr>
          <p:cNvPr id="7" name="6 Imagen" descr="arpa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928662" y="2428868"/>
            <a:ext cx="2857520" cy="317210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93320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La bandurria …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a-ES" dirty="0" smtClean="0"/>
              <a:t>Es toca amb pues de closca o de corn</a:t>
            </a:r>
          </a:p>
          <a:p>
            <a:r>
              <a:rPr lang="ca-ES" dirty="0" smtClean="0"/>
              <a:t>Te 12 cordes.</a:t>
            </a:r>
            <a:endParaRPr lang="ca-ES" dirty="0"/>
          </a:p>
        </p:txBody>
      </p:sp>
      <p:pic>
        <p:nvPicPr>
          <p:cNvPr id="4" name="3 Imagen" descr="6060610_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57818" y="3000372"/>
            <a:ext cx="2286000" cy="3048000"/>
          </a:xfrm>
          <a:prstGeom prst="rect">
            <a:avLst/>
          </a:prstGeom>
        </p:spPr>
      </p:pic>
      <p:pic>
        <p:nvPicPr>
          <p:cNvPr id="5" name="YouTube- Manuel de Falla - Danza de la Molinera -  La Orden de la Terraza.avi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1214414" y="3786190"/>
            <a:ext cx="3048000" cy="1714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95559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2000248"/>
          </a:xfrm>
        </p:spPr>
        <p:txBody>
          <a:bodyPr>
            <a:normAutofit fontScale="90000"/>
          </a:bodyPr>
          <a:lstStyle/>
          <a:p>
            <a:r>
              <a:rPr lang="ca-ES" dirty="0" smtClean="0">
                <a:solidFill>
                  <a:schemeClr val="accent2">
                    <a:lumMod val="75000"/>
                  </a:schemeClr>
                </a:solidFill>
              </a:rPr>
              <a:t>Hi ha diferents famílies d'instruments i la de corda es caracteritza per que els seus instruments són aquells que sonen quan les seues cordes vibren...</a:t>
            </a:r>
            <a:endParaRPr lang="ca-ES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4" name="3 Marcador de contenido" descr="CUERDAS001_jpg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42938" y="3744791"/>
            <a:ext cx="3071812" cy="2656131"/>
          </a:xfrm>
        </p:spPr>
      </p:pic>
      <p:pic>
        <p:nvPicPr>
          <p:cNvPr id="5" name="3 Marcador de contenido" descr="CUERDAS001_jpg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00628" y="4185104"/>
            <a:ext cx="3071812" cy="171542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ítulo"/>
          <p:cNvSpPr>
            <a:spLocks noGrp="1"/>
          </p:cNvSpPr>
          <p:nvPr>
            <p:ph type="title"/>
          </p:nvPr>
        </p:nvSpPr>
        <p:spPr>
          <a:xfrm>
            <a:off x="457200" y="785794"/>
            <a:ext cx="8229600" cy="1571636"/>
          </a:xfrm>
        </p:spPr>
        <p:txBody>
          <a:bodyPr>
            <a:normAutofit/>
          </a:bodyPr>
          <a:lstStyle/>
          <a:p>
            <a:r>
              <a:rPr lang="ca-ES" dirty="0" smtClean="0"/>
              <a:t>Hi ha 3 grups dins de la família de la corda:        corda fregada ...</a:t>
            </a:r>
            <a:endParaRPr lang="es-ES" b="1" u="sng" dirty="0"/>
          </a:p>
        </p:txBody>
      </p:sp>
      <p:pic>
        <p:nvPicPr>
          <p:cNvPr id="9" name="8 Marcador de contenido" descr="violin.bmp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000496" y="2357430"/>
            <a:ext cx="2786082" cy="1291729"/>
          </a:xfrm>
        </p:spPr>
      </p:pic>
      <p:sp>
        <p:nvSpPr>
          <p:cNvPr id="4" name="6 Título"/>
          <p:cNvSpPr txBox="1">
            <a:spLocks/>
          </p:cNvSpPr>
          <p:nvPr/>
        </p:nvSpPr>
        <p:spPr>
          <a:xfrm>
            <a:off x="500034" y="3643314"/>
            <a:ext cx="8229600" cy="2857520"/>
          </a:xfrm>
          <a:prstGeom prst="rect">
            <a:avLst/>
          </a:prstGeom>
        </p:spPr>
        <p:txBody>
          <a:bodyPr vert="horz" anchor="ctr">
            <a:normAutofit fontScale="775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a-ES" sz="4000" b="1" i="0" u="sng" strike="noStrike" kern="1200" cap="none" spc="0" normalizeH="0" baseline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a-ES" sz="4000" b="1" i="0" u="sng" strike="noStrike" kern="1200" cap="none" spc="0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Corda polsada: </a:t>
            </a:r>
            <a:r>
              <a:rPr kumimoji="0" lang="ca-ES" sz="4000" i="0" strike="noStrike" kern="1200" cap="none" spc="0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les cordes son polsades amb els dits </a:t>
            </a:r>
            <a:r>
              <a:rPr kumimoji="0" lang="ca-ES" sz="4000" b="0" i="0" u="none" strike="noStrike" kern="1200" cap="none" spc="0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...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a-ES" sz="4000" b="1" u="sng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Corda </a:t>
            </a:r>
            <a:r>
              <a:rPr lang="ca-ES" sz="4000" b="1" u="sng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percutida</a:t>
            </a:r>
            <a:r>
              <a:rPr lang="ca-ES" sz="4000" b="1" u="sng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:</a:t>
            </a:r>
            <a:r>
              <a:rPr lang="ca-ES" sz="40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ca-ES" sz="40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les seues cordes son </a:t>
            </a:r>
            <a:r>
              <a:rPr lang="ca-ES" sz="400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percutides</a:t>
            </a:r>
            <a:r>
              <a:rPr lang="ca-ES" sz="40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per un martellets que s’accionen amb unes tecles que polsa </a:t>
            </a:r>
            <a:r>
              <a:rPr lang="ca-ES" sz="400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l’instrumentista</a:t>
            </a:r>
            <a:r>
              <a:rPr lang="ca-ES" sz="40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..</a:t>
            </a:r>
            <a:endParaRPr kumimoji="0" lang="ca-ES" sz="4000" b="1" i="0" strike="noStrike" kern="1200" cap="none" spc="0" normalizeH="0" baseline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a-ES" sz="4000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a-ES" sz="4000" b="1" i="0" u="sng" strike="noStrike" kern="1200" cap="none" spc="0" normalizeH="0" baseline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dirty="0" smtClean="0"/>
              <a:t>Corda polsada: </a:t>
            </a:r>
            <a:endParaRPr lang="ca-ES" dirty="0"/>
          </a:p>
        </p:txBody>
      </p:sp>
      <p:pic>
        <p:nvPicPr>
          <p:cNvPr id="6" name="5 Marcador de contenido" descr="arp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71472" y="2071678"/>
            <a:ext cx="1857388" cy="3039363"/>
          </a:xfrm>
        </p:spPr>
      </p:pic>
      <p:pic>
        <p:nvPicPr>
          <p:cNvPr id="7" name="6 Imagen" descr="guitarr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071934" y="1857364"/>
            <a:ext cx="1732364" cy="2309818"/>
          </a:xfrm>
          <a:prstGeom prst="rect">
            <a:avLst/>
          </a:prstGeom>
        </p:spPr>
      </p:pic>
      <p:pic>
        <p:nvPicPr>
          <p:cNvPr id="8" name="7 Imagen" descr="laud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500298" y="4572008"/>
            <a:ext cx="2906831" cy="1781179"/>
          </a:xfrm>
          <a:prstGeom prst="rect">
            <a:avLst/>
          </a:prstGeom>
        </p:spPr>
      </p:pic>
      <p:pic>
        <p:nvPicPr>
          <p:cNvPr id="9" name="8 Imagen" descr="bandurria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000760" y="3429000"/>
            <a:ext cx="2183431" cy="235745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La guitarra</a:t>
            </a:r>
            <a:endParaRPr lang="es-ES" dirty="0"/>
          </a:p>
        </p:txBody>
      </p:sp>
      <p:pic>
        <p:nvPicPr>
          <p:cNvPr id="5" name="4 Marcador de contenido" descr="estruc_guitarra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14348" y="2071678"/>
            <a:ext cx="3200400" cy="4095750"/>
          </a:xfrm>
        </p:spPr>
      </p:pic>
      <p:pic>
        <p:nvPicPr>
          <p:cNvPr id="8" name="7 Imagen" descr="guitarra electric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793616" y="2071678"/>
            <a:ext cx="4778911" cy="421484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dirty="0" smtClean="0"/>
              <a:t>Parts d’una guitarra:</a:t>
            </a:r>
            <a:endParaRPr lang="ca-ES" dirty="0"/>
          </a:p>
        </p:txBody>
      </p:sp>
      <p:pic>
        <p:nvPicPr>
          <p:cNvPr id="18" name="17 Imagen" descr="guitarra part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0034" y="2000240"/>
            <a:ext cx="7786742" cy="43624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28596" y="857232"/>
            <a:ext cx="8229600" cy="1066800"/>
          </a:xfrm>
        </p:spPr>
        <p:txBody>
          <a:bodyPr/>
          <a:lstStyle/>
          <a:p>
            <a:r>
              <a:rPr lang="ca-ES" dirty="0" smtClean="0"/>
              <a:t>Completem:</a:t>
            </a:r>
            <a:endParaRPr lang="ca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57364"/>
            <a:ext cx="6400816" cy="4717172"/>
          </a:xfrm>
        </p:spPr>
        <p:txBody>
          <a:bodyPr>
            <a:normAutofit/>
          </a:bodyPr>
          <a:lstStyle/>
          <a:p>
            <a:r>
              <a:rPr lang="ca-ES" sz="2000" dirty="0" smtClean="0">
                <a:latin typeface="Comic Sans MS" pitchFamily="66" charset="0"/>
              </a:rPr>
              <a:t>La guitarra te _______ cordes.</a:t>
            </a:r>
          </a:p>
          <a:p>
            <a:r>
              <a:rPr lang="ca-ES" sz="2000" dirty="0" smtClean="0">
                <a:latin typeface="Comic Sans MS" pitchFamily="66" charset="0"/>
              </a:rPr>
              <a:t>El ______ es la peça on es subjecten les cordes.</a:t>
            </a:r>
          </a:p>
          <a:p>
            <a:r>
              <a:rPr lang="ca-ES" sz="2000" dirty="0" smtClean="0">
                <a:latin typeface="Comic Sans MS" pitchFamily="66" charset="0"/>
              </a:rPr>
              <a:t>Els ______ són cadascunes de les ratlletes de metall del mànec.</a:t>
            </a:r>
          </a:p>
          <a:p>
            <a:r>
              <a:rPr lang="ca-ES" sz="2000" dirty="0" smtClean="0">
                <a:latin typeface="Comic Sans MS" pitchFamily="66" charset="0"/>
              </a:rPr>
              <a:t>Hi ha guitarres on el son s’amplifica electrònicament. S’anomenen guitarres_______.</a:t>
            </a:r>
          </a:p>
          <a:p>
            <a:r>
              <a:rPr lang="ca-ES" sz="2000" dirty="0" smtClean="0">
                <a:latin typeface="Comic Sans MS" pitchFamily="66" charset="0"/>
              </a:rPr>
              <a:t>La guitarra te forma de _________.</a:t>
            </a:r>
          </a:p>
          <a:p>
            <a:r>
              <a:rPr lang="ca-ES" sz="2000" dirty="0" smtClean="0">
                <a:latin typeface="Comic Sans MS" pitchFamily="66" charset="0"/>
              </a:rPr>
              <a:t>Es de ________.</a:t>
            </a:r>
          </a:p>
          <a:p>
            <a:r>
              <a:rPr lang="ca-ES" sz="2000" dirty="0" smtClean="0">
                <a:latin typeface="Comic Sans MS" pitchFamily="66" charset="0"/>
              </a:rPr>
              <a:t>La mà _______ es polsen les cordes i amb la esquerra es premen els trasts.</a:t>
            </a:r>
          </a:p>
          <a:p>
            <a:r>
              <a:rPr lang="ca-ES" sz="2000" dirty="0" smtClean="0">
                <a:latin typeface="Comic Sans MS" pitchFamily="66" charset="0"/>
              </a:rPr>
              <a:t>Les cordes de la guitarra espanyola estan fetes de ________________</a:t>
            </a:r>
          </a:p>
          <a:p>
            <a:r>
              <a:rPr lang="ca-ES" sz="2000" dirty="0" smtClean="0">
                <a:latin typeface="Comic Sans MS" pitchFamily="66" charset="0"/>
              </a:rPr>
              <a:t>Les cordes d’una guitarra elèctrica estan fetes de ________________</a:t>
            </a:r>
            <a:endParaRPr lang="ca-ES" sz="2000" dirty="0">
              <a:latin typeface="Comic Sans MS" pitchFamily="66" charset="0"/>
            </a:endParaRPr>
          </a:p>
        </p:txBody>
      </p:sp>
      <p:sp>
        <p:nvSpPr>
          <p:cNvPr id="4" name="2 Marcador de contenido"/>
          <p:cNvSpPr txBox="1">
            <a:spLocks/>
          </p:cNvSpPr>
          <p:nvPr/>
        </p:nvSpPr>
        <p:spPr>
          <a:xfrm>
            <a:off x="7143768" y="2357430"/>
            <a:ext cx="1685908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Char char="•"/>
              <a:tabLst/>
              <a:defRPr/>
            </a:pPr>
            <a:endParaRPr kumimoji="0" lang="es-E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2 Marcador de contenido"/>
          <p:cNvSpPr txBox="1">
            <a:spLocks/>
          </p:cNvSpPr>
          <p:nvPr/>
        </p:nvSpPr>
        <p:spPr>
          <a:xfrm>
            <a:off x="7072330" y="1285860"/>
            <a:ext cx="1757346" cy="4929222"/>
          </a:xfrm>
          <a:prstGeom prst="rect">
            <a:avLst/>
          </a:prstGeom>
        </p:spPr>
        <p:txBody>
          <a:bodyPr vert="horz">
            <a:normAutofit fontScale="92500" lnSpcReduction="10000"/>
          </a:bodyPr>
          <a:lstStyle/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tabLst/>
              <a:defRPr/>
            </a:pPr>
            <a:endParaRPr lang="ca-ES" dirty="0" smtClean="0">
              <a:latin typeface="Comic Sans MS" pitchFamily="66" charset="0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7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Char char="•"/>
              <a:tabLst/>
              <a:defRPr/>
            </a:pPr>
            <a:r>
              <a:rPr lang="ca-ES" dirty="0" smtClean="0">
                <a:latin typeface="Comic Sans MS" pitchFamily="66" charset="0"/>
              </a:rPr>
              <a:t>Trasts</a:t>
            </a:r>
          </a:p>
          <a:p>
            <a:pPr marL="365760" marR="0" lvl="0" indent="-256032" algn="l" defTabSz="914400" rtl="0" eaLnBrk="1" fontAlgn="auto" latinLnBrk="0" hangingPunct="1">
              <a:lnSpc>
                <a:spcPct val="17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Char char="•"/>
              <a:tabLst/>
              <a:defRPr/>
            </a:pPr>
            <a:r>
              <a:rPr lang="ca-ES" dirty="0" smtClean="0">
                <a:latin typeface="Comic Sans MS" pitchFamily="66" charset="0"/>
              </a:rPr>
              <a:t>Acero </a:t>
            </a:r>
            <a:endParaRPr kumimoji="0" lang="ca-ES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7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Char char="•"/>
              <a:tabLst/>
              <a:defRPr/>
            </a:pPr>
            <a:r>
              <a:rPr lang="ca-ES" dirty="0" smtClean="0">
                <a:latin typeface="Comic Sans MS" pitchFamily="66" charset="0"/>
              </a:rPr>
              <a:t>elèctriques</a:t>
            </a:r>
          </a:p>
          <a:p>
            <a:pPr marL="365760" marR="0" lvl="0" indent="-256032" algn="l" defTabSz="914400" rtl="0" eaLnBrk="1" fontAlgn="auto" latinLnBrk="0" hangingPunct="1">
              <a:lnSpc>
                <a:spcPct val="17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Char char="•"/>
              <a:tabLst/>
              <a:defRPr/>
            </a:pPr>
            <a:r>
              <a:rPr kumimoji="0" lang="ca-E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Claviller</a:t>
            </a:r>
          </a:p>
          <a:p>
            <a:pPr marL="365760" marR="0" lvl="0" indent="-256032" algn="l" defTabSz="914400" rtl="0" eaLnBrk="1" fontAlgn="auto" latinLnBrk="0" hangingPunct="1">
              <a:lnSpc>
                <a:spcPct val="17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Char char="•"/>
              <a:tabLst/>
              <a:defRPr/>
            </a:pPr>
            <a:r>
              <a:rPr kumimoji="0" lang="ca-ES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Nylon</a:t>
            </a:r>
            <a:r>
              <a:rPr kumimoji="0" lang="ca-E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</a:t>
            </a:r>
            <a:r>
              <a:rPr lang="ca-ES" dirty="0" smtClean="0">
                <a:latin typeface="Comic Sans MS" pitchFamily="66" charset="0"/>
              </a:rPr>
              <a:t>y</a:t>
            </a:r>
            <a:r>
              <a:rPr kumimoji="0" lang="ca-ES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omic Sans MS" pitchFamily="66" charset="0"/>
                <a:ea typeface="+mn-ea"/>
                <a:cs typeface="+mn-cs"/>
              </a:rPr>
              <a:t> carbono</a:t>
            </a:r>
          </a:p>
          <a:p>
            <a:pPr marL="365760" marR="0" lvl="0" indent="-256032" algn="l" defTabSz="914400" rtl="0" eaLnBrk="1" fontAlgn="auto" latinLnBrk="0" hangingPunct="1">
              <a:lnSpc>
                <a:spcPct val="17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Char char="•"/>
              <a:tabLst/>
              <a:defRPr/>
            </a:pPr>
            <a:r>
              <a:rPr lang="ca-ES" dirty="0" smtClean="0">
                <a:latin typeface="Comic Sans MS" pitchFamily="66" charset="0"/>
              </a:rPr>
              <a:t>Fusta</a:t>
            </a:r>
          </a:p>
          <a:p>
            <a:pPr marL="365760" marR="0" lvl="0" indent="-256032" algn="l" defTabSz="914400" rtl="0" eaLnBrk="1" fontAlgn="auto" latinLnBrk="0" hangingPunct="1">
              <a:lnSpc>
                <a:spcPct val="17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Char char="•"/>
              <a:tabLst/>
              <a:defRPr/>
            </a:pPr>
            <a:r>
              <a:rPr lang="ca-ES" dirty="0" smtClean="0">
                <a:latin typeface="Comic Sans MS" pitchFamily="66" charset="0"/>
              </a:rPr>
              <a:t>dreta</a:t>
            </a:r>
            <a:endParaRPr kumimoji="0" lang="ca-ES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  <a:p>
            <a:pPr marL="365760" marR="0" lvl="0" indent="-256032" algn="l" defTabSz="914400" rtl="0" eaLnBrk="1" fontAlgn="auto" latinLnBrk="0" hangingPunct="1">
              <a:lnSpc>
                <a:spcPct val="17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Char char="•"/>
              <a:tabLst/>
              <a:defRPr/>
            </a:pPr>
            <a:r>
              <a:rPr lang="ca-ES" dirty="0" smtClean="0">
                <a:latin typeface="Comic Sans MS" pitchFamily="66" charset="0"/>
              </a:rPr>
              <a:t>6</a:t>
            </a:r>
          </a:p>
          <a:p>
            <a:pPr marL="365760" marR="0" lvl="0" indent="-256032" algn="l" defTabSz="914400" rtl="0" eaLnBrk="1" fontAlgn="auto" latinLnBrk="0" hangingPunct="1">
              <a:lnSpc>
                <a:spcPct val="170000"/>
              </a:lnSpc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Tx/>
              <a:buFont typeface="Georgia"/>
              <a:buChar char="•"/>
              <a:tabLst/>
              <a:defRPr/>
            </a:pPr>
            <a:r>
              <a:rPr lang="ca-ES" dirty="0" smtClean="0">
                <a:latin typeface="Comic Sans MS" pitchFamily="66" charset="0"/>
              </a:rPr>
              <a:t>huit</a:t>
            </a:r>
            <a:endParaRPr kumimoji="0" lang="ca-ES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omic Sans MS" pitchFamily="66" charset="0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a-ES" u="sng" dirty="0" smtClean="0"/>
              <a:t>La guitarra:</a:t>
            </a:r>
            <a:endParaRPr lang="ca-ES" dirty="0"/>
          </a:p>
        </p:txBody>
      </p:sp>
      <p:pic>
        <p:nvPicPr>
          <p:cNvPr id="5" name="YouTube- Sultans of Swing - guitarra espaola.avi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3048000" y="3268663"/>
            <a:ext cx="3048000" cy="2286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08600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a-ES" dirty="0" smtClean="0"/>
              <a:t>La guitarra elèctrica: </a:t>
            </a:r>
            <a:endParaRPr lang="ca-ES" dirty="0"/>
          </a:p>
        </p:txBody>
      </p:sp>
      <p:sp>
        <p:nvSpPr>
          <p:cNvPr id="4" name="3 Marcador de contenido"/>
          <p:cNvSpPr>
            <a:spLocks noGrp="1"/>
          </p:cNvSpPr>
          <p:nvPr>
            <p:ph idx="1"/>
          </p:nvPr>
        </p:nvSpPr>
        <p:spPr>
          <a:xfrm>
            <a:off x="457200" y="2249424"/>
            <a:ext cx="8229600" cy="1893956"/>
          </a:xfrm>
        </p:spPr>
        <p:txBody>
          <a:bodyPr/>
          <a:lstStyle/>
          <a:p>
            <a:pPr>
              <a:buNone/>
            </a:pPr>
            <a:r>
              <a:rPr lang="ca-ES" dirty="0" smtClean="0"/>
              <a:t>Es una guitarra a la que l’han ficat uns transductors electromagnètics anomenats pastilles, elles combinen les vibracions de les cordes en senyals elèctriques...</a:t>
            </a:r>
            <a:endParaRPr lang="ca-ES" dirty="0"/>
          </a:p>
        </p:txBody>
      </p:sp>
      <p:pic>
        <p:nvPicPr>
          <p:cNvPr id="5" name="4 Imagen" descr="a a Guitarra Electric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14678" y="4143380"/>
            <a:ext cx="4786346" cy="242886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o">
  <a:themeElements>
    <a:clrScheme name="Urbano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o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o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294</TotalTime>
  <Words>246</Words>
  <Application>Microsoft Office PowerPoint</Application>
  <PresentationFormat>Presentación en pantalla (4:3)</PresentationFormat>
  <Paragraphs>40</Paragraphs>
  <Slides>14</Slides>
  <Notes>0</Notes>
  <HiddenSlides>0</HiddenSlides>
  <MMClips>10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15" baseType="lpstr">
      <vt:lpstr>Urbano</vt:lpstr>
      <vt:lpstr>FAMILIA D’INSTRUMENTS</vt:lpstr>
      <vt:lpstr>Hi ha diferents famílies d'instruments i la de corda es caracteritza per que els seus instruments són aquells que sonen quan les seues cordes vibren...</vt:lpstr>
      <vt:lpstr>Hi ha 3 grups dins de la família de la corda:        corda fregada ...</vt:lpstr>
      <vt:lpstr>Corda polsada: </vt:lpstr>
      <vt:lpstr>La guitarra</vt:lpstr>
      <vt:lpstr>Parts d’una guitarra:</vt:lpstr>
      <vt:lpstr>Completem:</vt:lpstr>
      <vt:lpstr>La guitarra:</vt:lpstr>
      <vt:lpstr>La guitarra elèctrica: </vt:lpstr>
      <vt:lpstr>La guitarra elèctrica...</vt:lpstr>
      <vt:lpstr>Curiositats …</vt:lpstr>
      <vt:lpstr>El arpa...</vt:lpstr>
      <vt:lpstr>El arpa te 46 cordes…</vt:lpstr>
      <vt:lpstr>La bandurria …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FAMILIA D’INSTRUMENTS</dc:title>
  <cp:lastModifiedBy>Usuario</cp:lastModifiedBy>
  <cp:revision>33</cp:revision>
  <dcterms:modified xsi:type="dcterms:W3CDTF">2010-05-19T18:51:03Z</dcterms:modified>
</cp:coreProperties>
</file>